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79" r:id="rId13"/>
    <p:sldId id="265" r:id="rId14"/>
    <p:sldId id="277" r:id="rId15"/>
    <p:sldId id="266" r:id="rId16"/>
    <p:sldId id="267" r:id="rId17"/>
    <p:sldId id="264" r:id="rId18"/>
    <p:sldId id="258" r:id="rId19"/>
    <p:sldId id="263" r:id="rId20"/>
    <p:sldId id="268" r:id="rId21"/>
    <p:sldId id="269" r:id="rId22"/>
    <p:sldId id="270" r:id="rId23"/>
    <p:sldId id="271" r:id="rId24"/>
    <p:sldId id="272" r:id="rId25"/>
    <p:sldId id="273" r:id="rId26"/>
    <p:sldId id="262" r:id="rId27"/>
    <p:sldId id="259" r:id="rId28"/>
    <p:sldId id="261" r:id="rId29"/>
    <p:sldId id="260" r:id="rId30"/>
    <p:sldId id="274" r:id="rId31"/>
    <p:sldId id="278" r:id="rId32"/>
    <p:sldId id="276" r:id="rId33"/>
    <p:sldId id="291" r:id="rId34"/>
    <p:sldId id="29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F68B24C-D736-4B43-8041-04C556F71B8B}">
          <p14:sldIdLst>
            <p14:sldId id="257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79"/>
            <p14:sldId id="265"/>
            <p14:sldId id="277"/>
            <p14:sldId id="266"/>
            <p14:sldId id="267"/>
            <p14:sldId id="264"/>
            <p14:sldId id="258"/>
            <p14:sldId id="263"/>
            <p14:sldId id="268"/>
            <p14:sldId id="269"/>
            <p14:sldId id="270"/>
            <p14:sldId id="271"/>
            <p14:sldId id="272"/>
            <p14:sldId id="273"/>
            <p14:sldId id="262"/>
            <p14:sldId id="259"/>
            <p14:sldId id="261"/>
            <p14:sldId id="260"/>
            <p14:sldId id="274"/>
            <p14:sldId id="278"/>
            <p14:sldId id="276"/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374" autoAdjust="0"/>
    <p:restoredTop sz="94660"/>
  </p:normalViewPr>
  <p:slideViewPr>
    <p:cSldViewPr snapToGrid="0">
      <p:cViewPr varScale="1">
        <p:scale>
          <a:sx n="60" d="100"/>
          <a:sy n="60" d="100"/>
        </p:scale>
        <p:origin x="13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0:29:55.4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28,'4'-3,"0"0,0 0,0 1,1-1,-1 1,1 0,-1 1,1-1,0 1,0 0,-1 0,7 0,64-2,-54 4,1750-2,-815 3,-949-2,0 0,1 0,-1 1,10 2,-1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4T10:30:11.1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5115 0 24536,'-5115'529'0,"15344"-529"0,-15343-529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4T10:30:20.4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939 0 24575,'-892'0'0,"845"5"-1365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3E97E-2687-459B-8C82-EFB5A4EAB9F5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8EE98-EF96-42DA-A19F-AE680BB204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9849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9FDAA-DCDF-4600-81F6-D52E8AD16DC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755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455B-FAB2-D384-2572-24F82B58F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09C479-4A21-0674-D3DC-7BE07E3B7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610CC-58C7-1007-41DD-A4333D05B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7405-D523-411A-A67E-61026BE5A6AB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E0DE9-E530-028A-D9FF-70E615D7D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10A95-C880-89DD-1C7B-73C13C023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3B12-4963-4C70-A3CA-EA9AFCD1E8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1037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369A3-EF03-0766-4ED5-CF102244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C977E5-1BA8-7BB4-8D8A-DADE59A0C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2E551-594C-91F3-809E-2739F235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7405-D523-411A-A67E-61026BE5A6AB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5349F-2DD3-34DF-74CD-7CA2C782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41ED5-118A-1ADD-9B1D-1FA2B3755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3B12-4963-4C70-A3CA-EA9AFCD1E8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573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E7D77F-F5BA-010E-AB7B-7FAAE080A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27D8C6-F2BF-1C82-4306-8D6F603E8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CD64C-8F65-7B06-A8A9-6D3A259F6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7405-D523-411A-A67E-61026BE5A6AB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BFB38-FCC7-873D-6033-D732F7204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FD6D9-23B8-5A9E-609D-D95C5227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3B12-4963-4C70-A3CA-EA9AFCD1E8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211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C7C5-E1D3-E639-A4AB-12DAADAB1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6DA45-E20B-B7F0-FBCA-D38F7821D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84578-6DEA-0443-615D-8ECAD6DFC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7405-D523-411A-A67E-61026BE5A6AB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C6A5C-D9E0-85EB-6C58-19FDA9DD5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E75FF-6325-9A75-5FD7-CCC964497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3B12-4963-4C70-A3CA-EA9AFCD1E8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2945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7EF5-D2F4-E369-569D-0928F3FB5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54D7F-F0FC-7693-3DDC-74B561125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8573E-1C1C-A398-E09A-5522EC6CC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7405-D523-411A-A67E-61026BE5A6AB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C2FB1-F822-C94C-7F21-DB60601A8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06F7D-5AC5-F3CA-45FE-47C5B98E1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3B12-4963-4C70-A3CA-EA9AFCD1E8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24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18BB9-6AEE-67EC-5D4D-819DD811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5DC99-5246-ED1A-04B4-9B7FF9A293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27954E-811F-F209-EE4E-47AE59C43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0B220-116B-D629-3AEE-69B77C74A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7405-D523-411A-A67E-61026BE5A6AB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09189-B6D0-E607-41E6-07B896D18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B58F9-1BE8-58E2-E09F-DA9D89712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3B12-4963-4C70-A3CA-EA9AFCD1E8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28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39400-B3C7-B64B-6439-839BC600B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B6AD7-8C67-AF6A-C2EE-2AEAE21AF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828EB-A864-4BCF-85BE-220A400D63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50F0BE-12C1-2846-0D20-AD964B408E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809CC4-B832-017E-3A5E-079C8ED87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F75D7-1565-7A67-A79C-0EDBF6A68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7405-D523-411A-A67E-61026BE5A6AB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B53328-2FA9-9BF1-4B47-CE5EE9144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8B33F8-DB86-B9B0-1EE0-3CF81D3E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3B12-4963-4C70-A3CA-EA9AFCD1E8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03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C1B6F-88E0-844D-6C85-835E8248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3EEB6F-EF6C-3B2E-5ECC-98417194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7405-D523-411A-A67E-61026BE5A6AB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07135-41F8-C68D-3F06-C0B486BD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F5CF9-D819-B9F8-AF48-9BD1EFFFD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3B12-4963-4C70-A3CA-EA9AFCD1E8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8523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94343F-BA72-456A-0BEA-1AB80A44F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7405-D523-411A-A67E-61026BE5A6AB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F8A028-45F9-EE59-5B5F-43CAE848D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34612-AD29-BAA5-C033-3DFA573E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3B12-4963-4C70-A3CA-EA9AFCD1E8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526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2958E-24AF-3F2F-0734-37CE3160B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802EC-71C6-5238-4F82-9A0C30720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3F46C0-F990-137E-B300-1A5DDE528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B36DB-DAB1-C1DF-CA66-A2581281C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7405-D523-411A-A67E-61026BE5A6AB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5B89A-BA6A-80FF-E946-356AA5499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DD8FB-FD67-C1B1-E31D-A22114ADE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3B12-4963-4C70-A3CA-EA9AFCD1E8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524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16AFC-7325-A28A-F826-06E5C15E3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668BD8-ADC2-BCE5-9E29-FA38464EB2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97C8E-9C60-342D-A602-C016DCA8C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75C26-DFFF-886E-D982-55BC80C46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7405-D523-411A-A67E-61026BE5A6AB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F5D31-9DA7-008C-39C7-D659EF131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1FDEE-0A26-700A-8114-45BD86BEC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3B12-4963-4C70-A3CA-EA9AFCD1E8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8792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A78CA4-0FCC-168C-83E7-1B82B53D4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5DC3C-BB39-28C9-E28C-648F765A8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D094-6694-3817-19F1-B7B188951E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37405-D523-411A-A67E-61026BE5A6AB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09D5F-86E2-66B9-3E42-F41F78EFE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ADF28-B480-C3BC-52AC-969C7BD0B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53B12-4963-4C70-A3CA-EA9AFCD1E8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0033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search?wallpaper=app" TargetMode="External"/><Relationship Id="rId7" Type="http://schemas.openxmlformats.org/officeDocument/2006/relationships/hyperlink" Target="https://pixabay.com/fr/utilisateur-les-utilisateurs-user-3365840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hyperlink" Target="https://openclipart.org/detail/28806" TargetMode="Externa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5809BB-9F91-97F4-21E9-E667A1462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169" y="1995916"/>
            <a:ext cx="7899662" cy="4705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E9C8B9-D12E-4C67-D4FB-969D2EBA8DEE}"/>
              </a:ext>
            </a:extLst>
          </p:cNvPr>
          <p:cNvSpPr txBox="1"/>
          <p:nvPr/>
        </p:nvSpPr>
        <p:spPr>
          <a:xfrm>
            <a:off x="4638773" y="1046375"/>
            <a:ext cx="2914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Application…?</a:t>
            </a:r>
          </a:p>
        </p:txBody>
      </p:sp>
    </p:spTree>
    <p:extLst>
      <p:ext uri="{BB962C8B-B14F-4D97-AF65-F5344CB8AC3E}">
        <p14:creationId xmlns:p14="http://schemas.microsoft.com/office/powerpoint/2010/main" val="378242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137297-46AD-0D69-5190-64427133B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95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BB5100-6C4C-CA9B-2B77-4ADC0438A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387" y="1208592"/>
            <a:ext cx="7515225" cy="444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41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ECFC8-C102-57F1-2A7A-099B9C04B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F9283B-C7AA-7628-67B8-F34CCBDE986C}"/>
              </a:ext>
            </a:extLst>
          </p:cNvPr>
          <p:cNvSpPr txBox="1"/>
          <p:nvPr/>
        </p:nvSpPr>
        <p:spPr>
          <a:xfrm>
            <a:off x="266695" y="366094"/>
            <a:ext cx="582930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AWS SERVICES —</a:t>
            </a:r>
            <a:endParaRPr lang="en-IN" sz="2400" b="1" dirty="0">
              <a:solidFill>
                <a:schemeClr val="accent2"/>
              </a:solidFill>
            </a:endParaRPr>
          </a:p>
          <a:p>
            <a:endParaRPr lang="en-I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Elastic Compute Cloud		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S3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Identify and Access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Command Line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Relational Database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Cross Region Replication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Elastic Load Balancer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Elastic Block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Virtual Private Cloud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Route53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AWS Backups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CloudTrail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Elastic Container </a:t>
            </a:r>
            <a:r>
              <a:rPr lang="en-IN" sz="2400" b="1" dirty="0" err="1"/>
              <a:t>Refistry</a:t>
            </a:r>
            <a:endParaRPr lang="en-I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Elastic Container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Elastic Kubernetes Service</a:t>
            </a:r>
          </a:p>
          <a:p>
            <a:endParaRPr lang="en-IN" sz="2400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FED88E-B245-F1FC-A943-07DC8B7BDBE7}"/>
              </a:ext>
            </a:extLst>
          </p:cNvPr>
          <p:cNvSpPr txBox="1"/>
          <p:nvPr/>
        </p:nvSpPr>
        <p:spPr>
          <a:xfrm>
            <a:off x="6296708" y="1061824"/>
            <a:ext cx="57723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Elastic Bean Stalk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Cloud Formation Template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Cloud watch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Auto Scaling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Lambda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Code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Cloud Front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96012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222DE-0D4F-013B-97AE-C12E4C21B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BD1637-69F9-A5E3-9D6E-5527703F6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D6A6889-DA81-AB34-886D-DDEADFFB8E24}"/>
                  </a:ext>
                </a:extLst>
              </p14:cNvPr>
              <p14:cNvContentPartPr/>
              <p14:nvPr/>
            </p14:nvContentPartPr>
            <p14:xfrm>
              <a:off x="5561592" y="536385"/>
              <a:ext cx="1062000" cy="10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D6A6889-DA81-AB34-886D-DDEADFFB8E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7592" y="428385"/>
                <a:ext cx="11696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49FBD85-4482-29A4-26DF-AD83477C9A69}"/>
                  </a:ext>
                </a:extLst>
              </p14:cNvPr>
              <p14:cNvContentPartPr/>
              <p14:nvPr/>
            </p14:nvContentPartPr>
            <p14:xfrm rot="10800000">
              <a:off x="4477374" y="463537"/>
              <a:ext cx="3682956" cy="191056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49FBD85-4482-29A4-26DF-AD83477C9A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10800000">
                <a:off x="4414371" y="400452"/>
                <a:ext cx="3808601" cy="316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8980F8C-73C2-40E4-EFC8-8316F8B58FBA}"/>
                  </a:ext>
                </a:extLst>
              </p14:cNvPr>
              <p14:cNvContentPartPr/>
              <p14:nvPr/>
            </p14:nvContentPartPr>
            <p14:xfrm>
              <a:off x="6062712" y="622065"/>
              <a:ext cx="338400" cy="2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8980F8C-73C2-40E4-EFC8-8316F8B58FB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99712" y="559065"/>
                <a:ext cx="464040" cy="12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5344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0F760-CFBC-92C0-EB8A-487400E38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8C3E10-B572-249F-CD29-A85400EAC6F6}"/>
              </a:ext>
            </a:extLst>
          </p:cNvPr>
          <p:cNvSpPr txBox="1"/>
          <p:nvPr/>
        </p:nvSpPr>
        <p:spPr>
          <a:xfrm>
            <a:off x="0" y="312518"/>
            <a:ext cx="2950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2"/>
                </a:solidFill>
              </a:rPr>
              <a:t>What is </a:t>
            </a:r>
            <a:r>
              <a:rPr lang="en-IN" sz="2800" b="1" dirty="0" err="1">
                <a:solidFill>
                  <a:schemeClr val="accent2"/>
                </a:solidFill>
              </a:rPr>
              <a:t>DevOPS</a:t>
            </a:r>
            <a:r>
              <a:rPr lang="en-IN" sz="2800" b="1" dirty="0">
                <a:solidFill>
                  <a:schemeClr val="accent2"/>
                </a:solidFill>
              </a:rPr>
              <a:t>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251DC-2623-6A14-BA3B-68403355A4E4}"/>
              </a:ext>
            </a:extLst>
          </p:cNvPr>
          <p:cNvSpPr txBox="1"/>
          <p:nvPr/>
        </p:nvSpPr>
        <p:spPr>
          <a:xfrm>
            <a:off x="2689186" y="312518"/>
            <a:ext cx="96069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DevOps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 is a combination of the terms </a:t>
            </a:r>
            <a:r>
              <a:rPr lang="en-US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Development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 and </a:t>
            </a:r>
            <a:r>
              <a:rPr lang="en-US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Operations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. It represents a set of practices that aim to bridge the gap between software development (Dev) and IT operations (Ops).</a:t>
            </a:r>
          </a:p>
          <a:p>
            <a:endParaRPr lang="en-US" dirty="0">
              <a:solidFill>
                <a:srgbClr val="111111"/>
              </a:solidFill>
              <a:latin typeface="Roboto" panose="02000000000000000000" pitchFamily="2" charset="0"/>
            </a:endParaRPr>
          </a:p>
          <a:p>
            <a:endParaRPr lang="en-US" dirty="0">
              <a:solidFill>
                <a:srgbClr val="111111"/>
              </a:solidFill>
              <a:latin typeface="Roboto" panose="02000000000000000000" pitchFamily="2" charset="0"/>
            </a:endParaRPr>
          </a:p>
          <a:p>
            <a:endParaRPr lang="en-US" dirty="0">
              <a:solidFill>
                <a:srgbClr val="11111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699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54592-5C46-6296-29A0-C2534DE35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DB53A-2E89-E3E3-5753-654C62264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06"/>
            <a:ext cx="12192000" cy="673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7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02EFB-0AC2-538A-A978-BE588D717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8AB598-1522-C8F0-EED9-14115C94501D}"/>
              </a:ext>
            </a:extLst>
          </p:cNvPr>
          <p:cNvSpPr txBox="1"/>
          <p:nvPr/>
        </p:nvSpPr>
        <p:spPr>
          <a:xfrm>
            <a:off x="0" y="312518"/>
            <a:ext cx="2950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2"/>
                </a:solidFill>
              </a:rPr>
              <a:t>Why </a:t>
            </a:r>
            <a:r>
              <a:rPr lang="en-IN" sz="2800" b="1" dirty="0" err="1">
                <a:solidFill>
                  <a:schemeClr val="accent2"/>
                </a:solidFill>
              </a:rPr>
              <a:t>DevOPS</a:t>
            </a:r>
            <a:r>
              <a:rPr lang="en-IN" sz="2800" b="1" dirty="0">
                <a:solidFill>
                  <a:schemeClr val="accent2"/>
                </a:solidFill>
              </a:rPr>
              <a:t>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22358-3522-5F0C-CCF2-56C02A829E3A}"/>
              </a:ext>
            </a:extLst>
          </p:cNvPr>
          <p:cNvSpPr txBox="1"/>
          <p:nvPr/>
        </p:nvSpPr>
        <p:spPr>
          <a:xfrm>
            <a:off x="2446118" y="343295"/>
            <a:ext cx="9861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The purpose deliver the application very speedily to the Users.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B57454-1E00-9F3E-0A40-7B189F97A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135038" y="1983581"/>
            <a:ext cx="3169044" cy="2113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F7AEF0-3C56-E2FB-DEDC-75675D6D3A0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 rot="5400000">
            <a:off x="5297830" y="1374011"/>
            <a:ext cx="1981199" cy="34656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F41B00-000F-F04F-C460-E8180B9ECF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7"/>
              </a:ext>
            </a:extLst>
          </a:blip>
          <a:stretch>
            <a:fillRect/>
          </a:stretch>
        </p:blipFill>
        <p:spPr>
          <a:xfrm>
            <a:off x="8760015" y="1886070"/>
            <a:ext cx="2981620" cy="22113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AD1A9E-979B-6A25-522F-919EDC4A831F}"/>
              </a:ext>
            </a:extLst>
          </p:cNvPr>
          <p:cNvSpPr txBox="1"/>
          <p:nvPr/>
        </p:nvSpPr>
        <p:spPr>
          <a:xfrm>
            <a:off x="9735751" y="1516283"/>
            <a:ext cx="1030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Users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DDFFC2-0C76-17F7-EE48-B083406A6BA7}"/>
              </a:ext>
            </a:extLst>
          </p:cNvPr>
          <p:cNvSpPr txBox="1"/>
          <p:nvPr/>
        </p:nvSpPr>
        <p:spPr>
          <a:xfrm>
            <a:off x="555585" y="1516284"/>
            <a:ext cx="1890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925842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F6B7C-06B0-2382-FA85-209EFE39A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E6B631-20F4-16D1-3942-40ADDAFCF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607" y="2090737"/>
            <a:ext cx="4743450" cy="2676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84AF92-0B21-A150-695D-7155A284D0AC}"/>
              </a:ext>
            </a:extLst>
          </p:cNvPr>
          <p:cNvSpPr txBox="1"/>
          <p:nvPr/>
        </p:nvSpPr>
        <p:spPr>
          <a:xfrm>
            <a:off x="6423949" y="2090737"/>
            <a:ext cx="1736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B5F62-A199-F4E7-09C0-1682F9324232}"/>
              </a:ext>
            </a:extLst>
          </p:cNvPr>
          <p:cNvSpPr txBox="1"/>
          <p:nvPr/>
        </p:nvSpPr>
        <p:spPr>
          <a:xfrm>
            <a:off x="3684607" y="937550"/>
            <a:ext cx="4822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BUT HOW THIS WILL HAPPEN ?</a:t>
            </a:r>
          </a:p>
        </p:txBody>
      </p:sp>
    </p:spTree>
    <p:extLst>
      <p:ext uri="{BB962C8B-B14F-4D97-AF65-F5344CB8AC3E}">
        <p14:creationId xmlns:p14="http://schemas.microsoft.com/office/powerpoint/2010/main" val="3079049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F575C-4222-BDF9-7A19-597DD9743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943F8D-9451-5BD4-B8B7-D462B3A86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22" y="2062796"/>
            <a:ext cx="4680761" cy="2600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786D49-D82E-2FA0-F505-9675ABC79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182" y="851608"/>
            <a:ext cx="7071519" cy="530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51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EC94-2B95-96E4-E659-B6D8E0632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3A3A16-2791-A8F2-44E7-1E895143BFB0}"/>
              </a:ext>
            </a:extLst>
          </p:cNvPr>
          <p:cNvSpPr txBox="1"/>
          <p:nvPr/>
        </p:nvSpPr>
        <p:spPr>
          <a:xfrm>
            <a:off x="2060294" y="959641"/>
            <a:ext cx="2372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2"/>
                </a:solidFill>
              </a:rPr>
              <a:t>STRATEGY or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371C55-94DB-FEA5-1A89-AFE0D27B2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1023"/>
            <a:ext cx="5576672" cy="2301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E8CB9A-CB8C-6CF3-D523-4AFAD14FDDFC}"/>
              </a:ext>
            </a:extLst>
          </p:cNvPr>
          <p:cNvSpPr txBox="1"/>
          <p:nvPr/>
        </p:nvSpPr>
        <p:spPr>
          <a:xfrm>
            <a:off x="6736465" y="2105561"/>
            <a:ext cx="62966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Requirements gathering from the client. </a:t>
            </a:r>
          </a:p>
          <a:p>
            <a:r>
              <a:rPr lang="en-IN" sz="2000" b="1" dirty="0"/>
              <a:t>Technology Stack.</a:t>
            </a:r>
          </a:p>
          <a:p>
            <a:r>
              <a:rPr lang="en-IN" sz="2000" b="1" dirty="0"/>
              <a:t>Budgeting.</a:t>
            </a:r>
          </a:p>
          <a:p>
            <a:r>
              <a:rPr lang="en-IN" sz="2000" b="1" dirty="0"/>
              <a:t>Architectures.</a:t>
            </a:r>
          </a:p>
        </p:txBody>
      </p:sp>
    </p:spTree>
    <p:extLst>
      <p:ext uri="{BB962C8B-B14F-4D97-AF65-F5344CB8AC3E}">
        <p14:creationId xmlns:p14="http://schemas.microsoft.com/office/powerpoint/2010/main" val="80808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2046F0-F9E8-6B00-920B-83BB4A853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140" y="1363891"/>
            <a:ext cx="7359862" cy="413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56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1502B-0E5B-EB5B-D13D-3E5AE279D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57E5FE-3FC4-7716-A0B7-861CDD3E09BD}"/>
              </a:ext>
            </a:extLst>
          </p:cNvPr>
          <p:cNvSpPr txBox="1"/>
          <p:nvPr/>
        </p:nvSpPr>
        <p:spPr>
          <a:xfrm>
            <a:off x="2060294" y="959641"/>
            <a:ext cx="185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2"/>
                </a:solidFill>
              </a:rPr>
              <a:t>DESIGN or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BE5F7-5046-7462-0542-252FB2D765AE}"/>
              </a:ext>
            </a:extLst>
          </p:cNvPr>
          <p:cNvSpPr txBox="1"/>
          <p:nvPr/>
        </p:nvSpPr>
        <p:spPr>
          <a:xfrm>
            <a:off x="5999545" y="2630008"/>
            <a:ext cx="52973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There are numerous </a:t>
            </a:r>
            <a:r>
              <a:rPr lang="en-IN" sz="2000" b="1" dirty="0" err="1"/>
              <a:t>catefories</a:t>
            </a:r>
            <a:r>
              <a:rPr lang="en-IN" sz="2000" b="1" dirty="0"/>
              <a:t> of technologies involved in application development like HTML,CSS,JS,REACT .NET and many more like others.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2E7C9-FEB8-6843-FBD9-0F111DC75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71" y="1770953"/>
            <a:ext cx="4882104" cy="304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33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DB92B-6523-CD89-06FA-99670D700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F895BC-71F1-BE2D-B707-CF697F3EF274}"/>
              </a:ext>
            </a:extLst>
          </p:cNvPr>
          <p:cNvSpPr txBox="1"/>
          <p:nvPr/>
        </p:nvSpPr>
        <p:spPr>
          <a:xfrm>
            <a:off x="1284789" y="1401621"/>
            <a:ext cx="276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2"/>
                </a:solidFill>
              </a:rPr>
              <a:t>BUILD OR DEVELOPMENT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81B2BA-CECE-8AF4-C4B7-F488654CBB64}"/>
              </a:ext>
            </a:extLst>
          </p:cNvPr>
          <p:cNvSpPr txBox="1"/>
          <p:nvPr/>
        </p:nvSpPr>
        <p:spPr>
          <a:xfrm>
            <a:off x="5999545" y="2630008"/>
            <a:ext cx="5297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Combining all the codes. Or </a:t>
            </a:r>
            <a:r>
              <a:rPr lang="en-IN" sz="2000" b="1" dirty="0" err="1"/>
              <a:t>Paking</a:t>
            </a:r>
            <a:r>
              <a:rPr lang="en-IN" sz="2000" b="1" dirty="0"/>
              <a:t> the application.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41DD1-5F74-DC70-2CDE-3CFAFF7572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72" y="1937676"/>
            <a:ext cx="4991733" cy="332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00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DD215-1491-A0FF-052E-3F4FAB97F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1C3F3B-BD8E-F151-0014-9051966076A3}"/>
              </a:ext>
            </a:extLst>
          </p:cNvPr>
          <p:cNvSpPr txBox="1"/>
          <p:nvPr/>
        </p:nvSpPr>
        <p:spPr>
          <a:xfrm>
            <a:off x="2048718" y="1266328"/>
            <a:ext cx="276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2"/>
                </a:solidFill>
              </a:rPr>
              <a:t>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84F7F0-B5E5-EAE1-9662-FF5A58C104BC}"/>
              </a:ext>
            </a:extLst>
          </p:cNvPr>
          <p:cNvSpPr txBox="1"/>
          <p:nvPr/>
        </p:nvSpPr>
        <p:spPr>
          <a:xfrm>
            <a:off x="6335211" y="2814776"/>
            <a:ext cx="52973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Bugs.</a:t>
            </a:r>
          </a:p>
          <a:p>
            <a:r>
              <a:rPr lang="en-IN" sz="2000" b="1" dirty="0"/>
              <a:t>Performance.</a:t>
            </a:r>
          </a:p>
          <a:p>
            <a:r>
              <a:rPr lang="en-IN" sz="2000" b="1" dirty="0"/>
              <a:t>Does it meets the client requirements.</a:t>
            </a:r>
          </a:p>
          <a:p>
            <a:r>
              <a:rPr lang="en-IN" sz="2000" b="1" dirty="0" err="1"/>
              <a:t>Sercurity</a:t>
            </a:r>
            <a:r>
              <a:rPr lang="en-IN" sz="2000" b="1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80F33-D760-1B5C-56B3-B0DD57C17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3" y="2045239"/>
            <a:ext cx="5618545" cy="294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57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D307B-C5B4-4DF6-453A-F5235C2FD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D4E4DA-8524-A35A-EA22-ED93D2FAD6D2}"/>
              </a:ext>
            </a:extLst>
          </p:cNvPr>
          <p:cNvSpPr txBox="1"/>
          <p:nvPr/>
        </p:nvSpPr>
        <p:spPr>
          <a:xfrm>
            <a:off x="5034986" y="984256"/>
            <a:ext cx="276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2"/>
                </a:solidFill>
              </a:rPr>
              <a:t>DEPLOY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D4921-58B0-0956-BA9B-BAC8B215E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37" y="1956001"/>
            <a:ext cx="6042751" cy="37330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1B2E86-F281-6CD1-43AD-35384F2FFC94}"/>
              </a:ext>
            </a:extLst>
          </p:cNvPr>
          <p:cNvSpPr txBox="1"/>
          <p:nvPr/>
        </p:nvSpPr>
        <p:spPr>
          <a:xfrm>
            <a:off x="1458410" y="5689078"/>
            <a:ext cx="1096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Deployment is the processes of the installing the application from local laptop to server.</a:t>
            </a:r>
          </a:p>
        </p:txBody>
      </p:sp>
    </p:spTree>
    <p:extLst>
      <p:ext uri="{BB962C8B-B14F-4D97-AF65-F5344CB8AC3E}">
        <p14:creationId xmlns:p14="http://schemas.microsoft.com/office/powerpoint/2010/main" val="869185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CEB14-3413-FDE0-E8FC-37EF9E55D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7942B0-6170-A973-B93A-48BDF7A86CE2}"/>
              </a:ext>
            </a:extLst>
          </p:cNvPr>
          <p:cNvSpPr txBox="1"/>
          <p:nvPr/>
        </p:nvSpPr>
        <p:spPr>
          <a:xfrm>
            <a:off x="5220180" y="1013314"/>
            <a:ext cx="276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2"/>
                </a:solidFill>
              </a:rPr>
              <a:t>MAINTENANCE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36EC2-CE82-A963-0FB4-5CB16AEEDB0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43" y="1620455"/>
            <a:ext cx="7857113" cy="447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87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1910D-E81F-B3F9-7854-D3291A773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C89931-7704-47D8-C533-4A6CF516A49D}"/>
              </a:ext>
            </a:extLst>
          </p:cNvPr>
          <p:cNvSpPr txBox="1"/>
          <p:nvPr/>
        </p:nvSpPr>
        <p:spPr>
          <a:xfrm>
            <a:off x="5497973" y="950182"/>
            <a:ext cx="276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2"/>
                </a:solidFill>
              </a:rPr>
              <a:t>MONITOR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44B04-62D9-1119-592F-F17C6F720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835" y="1614140"/>
            <a:ext cx="6250329" cy="468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74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809C7-A027-5834-873A-5A2E43410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7B8C38-9323-7EA3-C5A0-6BDBE0D2095F}"/>
              </a:ext>
            </a:extLst>
          </p:cNvPr>
          <p:cNvSpPr txBox="1"/>
          <p:nvPr/>
        </p:nvSpPr>
        <p:spPr>
          <a:xfrm>
            <a:off x="532435" y="347241"/>
            <a:ext cx="910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BUT HOW APPS WILL BE CREATED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CB5F2-84F9-4FC1-10BA-33E6CF39B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2090737"/>
            <a:ext cx="4743450" cy="2676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C073DF-D0D3-58C7-7F88-AB2033FD97AE}"/>
              </a:ext>
            </a:extLst>
          </p:cNvPr>
          <p:cNvSpPr txBox="1"/>
          <p:nvPr/>
        </p:nvSpPr>
        <p:spPr>
          <a:xfrm>
            <a:off x="6366076" y="2157499"/>
            <a:ext cx="879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01246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DF693-AE14-2008-1FCF-7B0523866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8A494-9C00-F4A7-061C-C6F996E01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232" y="1090674"/>
            <a:ext cx="5913216" cy="449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49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3F600-DF84-503A-1DBF-C18A99186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6897D3-18DC-56F4-899A-C68A93BC0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9" y="914182"/>
            <a:ext cx="10404741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43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20965-B4C1-FB04-E0C2-4BEAFB960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77FDB2-DFFC-21CC-CF33-AFBCA82D1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08" y="1669845"/>
            <a:ext cx="8660430" cy="4456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7857C2-2EAC-4E5E-0741-6CDEE9A5C2F8}"/>
              </a:ext>
            </a:extLst>
          </p:cNvPr>
          <p:cNvSpPr txBox="1"/>
          <p:nvPr/>
        </p:nvSpPr>
        <p:spPr>
          <a:xfrm>
            <a:off x="370390" y="347241"/>
            <a:ext cx="2592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2"/>
                </a:solidFill>
              </a:rPr>
              <a:t>DEVOPS LIFE CYCLE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045D5-E4C7-4E70-CC6D-C888672CA655}"/>
              </a:ext>
            </a:extLst>
          </p:cNvPr>
          <p:cNvSpPr txBox="1"/>
          <p:nvPr/>
        </p:nvSpPr>
        <p:spPr>
          <a:xfrm>
            <a:off x="2754775" y="372892"/>
            <a:ext cx="943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The Logo of DevOps represents infinite because its a never ending continuous process.</a:t>
            </a:r>
          </a:p>
        </p:txBody>
      </p:sp>
    </p:spTree>
    <p:extLst>
      <p:ext uri="{BB962C8B-B14F-4D97-AF65-F5344CB8AC3E}">
        <p14:creationId xmlns:p14="http://schemas.microsoft.com/office/powerpoint/2010/main" val="2786541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E30FD7-7C4A-4BFD-D22D-9AC5F8372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13" y="1357164"/>
            <a:ext cx="8677373" cy="488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99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C81EDA48-B30B-68BD-026C-FABEC7DF14E5}"/>
              </a:ext>
            </a:extLst>
          </p:cNvPr>
          <p:cNvSpPr/>
          <p:nvPr/>
        </p:nvSpPr>
        <p:spPr>
          <a:xfrm>
            <a:off x="5703216" y="1041595"/>
            <a:ext cx="1565685" cy="763929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DEVOPS BOY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24CEF0-4E62-7DFC-733E-30579D7FFE38}"/>
              </a:ext>
            </a:extLst>
          </p:cNvPr>
          <p:cNvSpPr txBox="1"/>
          <p:nvPr/>
        </p:nvSpPr>
        <p:spPr>
          <a:xfrm>
            <a:off x="5046562" y="5178491"/>
            <a:ext cx="4919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HE CAN DO 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4FAFB5-C6E6-1A0C-7E9E-A421E5565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820" y="1931540"/>
            <a:ext cx="5296359" cy="299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60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FC836-5824-D913-0F5B-EE20B0C89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096C79-9144-030A-7707-51FCC76DD53D}"/>
              </a:ext>
            </a:extLst>
          </p:cNvPr>
          <p:cNvSpPr txBox="1"/>
          <p:nvPr/>
        </p:nvSpPr>
        <p:spPr>
          <a:xfrm>
            <a:off x="370390" y="347241"/>
            <a:ext cx="2592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2"/>
                </a:solidFill>
              </a:rPr>
              <a:t>BEFOR DEVOPS???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7CF05-08F5-E6E3-888E-148EC6780398}"/>
              </a:ext>
            </a:extLst>
          </p:cNvPr>
          <p:cNvSpPr txBox="1"/>
          <p:nvPr/>
        </p:nvSpPr>
        <p:spPr>
          <a:xfrm>
            <a:off x="2662178" y="1455284"/>
            <a:ext cx="9437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WATERFALL METHODOLOGY</a:t>
            </a:r>
          </a:p>
          <a:p>
            <a:endParaRPr lang="en-IN" sz="2000" b="1" dirty="0"/>
          </a:p>
          <a:p>
            <a:r>
              <a:rPr lang="en-IN" sz="2000" b="1" dirty="0"/>
              <a:t>The Waterfall methodology – also known as the Waterfall model or classic model.</a:t>
            </a:r>
          </a:p>
          <a:p>
            <a:r>
              <a:rPr lang="en-IN" sz="2000" b="1" dirty="0"/>
              <a:t>It will follow steps by steps execution.</a:t>
            </a:r>
          </a:p>
          <a:p>
            <a:r>
              <a:rPr lang="en-IN" sz="2000" b="1" dirty="0"/>
              <a:t>We can work on one step at a time.</a:t>
            </a:r>
          </a:p>
          <a:p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24547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C37B8-E78C-5CF4-EFE4-B2A9005E1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462F69-D38D-24EA-5939-1758C32EB3A5}"/>
              </a:ext>
            </a:extLst>
          </p:cNvPr>
          <p:cNvSpPr txBox="1"/>
          <p:nvPr/>
        </p:nvSpPr>
        <p:spPr>
          <a:xfrm>
            <a:off x="1251995" y="487025"/>
            <a:ext cx="968801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T</a:t>
            </a:r>
            <a:r>
              <a:rPr lang="en-IN" sz="2400" b="1" dirty="0" err="1">
                <a:solidFill>
                  <a:schemeClr val="accent2"/>
                </a:solidFill>
              </a:rPr>
              <a:t>echnical</a:t>
            </a:r>
            <a:r>
              <a:rPr lang="en-IN" sz="2400" b="1" dirty="0">
                <a:solidFill>
                  <a:schemeClr val="accent2"/>
                </a:solidFill>
              </a:rPr>
              <a:t> Skills –</a:t>
            </a:r>
          </a:p>
          <a:p>
            <a:endParaRPr lang="en-I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Version control 			:	 Git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Continuous Integration 		:	 </a:t>
            </a:r>
            <a:r>
              <a:rPr lang="en-IN" sz="2400" b="1" dirty="0" err="1"/>
              <a:t>Jenkis</a:t>
            </a:r>
            <a:endParaRPr lang="en-I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Build Tool 				: 	Maven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Containerization 			: 	Docker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Container </a:t>
            </a:r>
            <a:r>
              <a:rPr lang="en-IN" sz="2400" b="1" dirty="0" err="1"/>
              <a:t>Orachestration</a:t>
            </a:r>
            <a:r>
              <a:rPr lang="en-IN" sz="2400" b="1" dirty="0"/>
              <a:t> 		: 	Kubernetes K8S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Deployment 			: 	</a:t>
            </a:r>
            <a:r>
              <a:rPr lang="en-IN" sz="2400" b="1" dirty="0" err="1"/>
              <a:t>Argocd</a:t>
            </a:r>
            <a:endParaRPr lang="en-I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Monitoring 			:	 Prometheus &amp; Grafana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Artifactory 				: 	Nexus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IAAC 				: 	Terraform, </a:t>
            </a:r>
            <a:r>
              <a:rPr lang="en-IN" sz="2400" b="1" dirty="0" err="1"/>
              <a:t>OpenTofu</a:t>
            </a:r>
            <a:endParaRPr lang="en-I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Platform 				: 	Linux and Windows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Web App Server 			:	 Apache Tomcat/ Nginx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Other tools 			:	 </a:t>
            </a:r>
            <a:r>
              <a:rPr lang="en-IN" sz="2400" b="1" dirty="0" err="1"/>
              <a:t>Terraformer</a:t>
            </a:r>
            <a:endParaRPr lang="en-I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Cloud Environment 		: 	AWS</a:t>
            </a:r>
            <a:endParaRPr lang="en-IN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301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DD53A1-CF01-DF96-8237-4A4874C12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314" y="734766"/>
            <a:ext cx="9237371" cy="538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89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840128-7A55-18AD-3B0B-36ECFD3E9A7A}"/>
              </a:ext>
            </a:extLst>
          </p:cNvPr>
          <p:cNvSpPr txBox="1"/>
          <p:nvPr/>
        </p:nvSpPr>
        <p:spPr>
          <a:xfrm>
            <a:off x="2969444" y="2623214"/>
            <a:ext cx="60143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TNX ALL </a:t>
            </a:r>
          </a:p>
          <a:p>
            <a:pPr algn="ctr"/>
            <a:r>
              <a:rPr lang="en-IN" sz="3200" b="1" dirty="0"/>
              <a:t>THIS IS THE END OF SESSION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95CB0-C855-B495-0E53-DDF3C9BE4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951" y="67951"/>
            <a:ext cx="6722097" cy="672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95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80204E-EEF6-DB9E-6ECF-2A9024894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648" y="0"/>
            <a:ext cx="7872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71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875F8F-D013-0B88-870D-B3DAB66D5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13" y="477322"/>
            <a:ext cx="10786773" cy="638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39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B21F17-166A-4297-007E-37F9F7566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81" y="419476"/>
            <a:ext cx="9495238" cy="6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36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732331-8614-0D2D-0BC2-33B1E49F8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373" y="1238419"/>
            <a:ext cx="8402228" cy="438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85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48733E-E838-9B41-F34D-E940179CFDD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09" y="702814"/>
            <a:ext cx="9700181" cy="54523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261D94-7F91-4B6D-233C-278A76B71402}"/>
              </a:ext>
            </a:extLst>
          </p:cNvPr>
          <p:cNvSpPr txBox="1"/>
          <p:nvPr/>
        </p:nvSpPr>
        <p:spPr>
          <a:xfrm>
            <a:off x="2055045" y="2135171"/>
            <a:ext cx="8634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Hybrid				Public				Private</a:t>
            </a:r>
          </a:p>
        </p:txBody>
      </p:sp>
    </p:spTree>
    <p:extLst>
      <p:ext uri="{BB962C8B-B14F-4D97-AF65-F5344CB8AC3E}">
        <p14:creationId xmlns:p14="http://schemas.microsoft.com/office/powerpoint/2010/main" val="3346062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AB50D-1232-3B6D-33B7-4B679E102E80}"/>
              </a:ext>
            </a:extLst>
          </p:cNvPr>
          <p:cNvSpPr txBox="1"/>
          <p:nvPr/>
        </p:nvSpPr>
        <p:spPr>
          <a:xfrm>
            <a:off x="2523241" y="612743"/>
            <a:ext cx="7145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WHAT IS CLOUD PROVIDER….?</a:t>
            </a:r>
          </a:p>
        </p:txBody>
      </p:sp>
    </p:spTree>
    <p:extLst>
      <p:ext uri="{BB962C8B-B14F-4D97-AF65-F5344CB8AC3E}">
        <p14:creationId xmlns:p14="http://schemas.microsoft.com/office/powerpoint/2010/main" val="2176053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1988</TotalTime>
  <Words>226</Words>
  <Application>Microsoft Office PowerPoint</Application>
  <PresentationFormat>Widescreen</PresentationFormat>
  <Paragraphs>84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Vishnu Virgat</dc:creator>
  <cp:lastModifiedBy>Dell</cp:lastModifiedBy>
  <cp:revision>5</cp:revision>
  <dcterms:created xsi:type="dcterms:W3CDTF">2025-06-02T01:35:00Z</dcterms:created>
  <dcterms:modified xsi:type="dcterms:W3CDTF">2025-09-11T11:01:40Z</dcterms:modified>
</cp:coreProperties>
</file>